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742113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4" autoAdjust="0"/>
    <p:restoredTop sz="94660"/>
  </p:normalViewPr>
  <p:slideViewPr>
    <p:cSldViewPr snapToGrid="0">
      <p:cViewPr varScale="1">
        <p:scale>
          <a:sx n="99" d="100"/>
          <a:sy n="99" d="100"/>
        </p:scale>
        <p:origin x="72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BF46-3E83-4A8B-965D-20EE63BFD58C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4A93-BFCE-4612-A4D5-383B69DC220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517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BF46-3E83-4A8B-965D-20EE63BFD58C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4A93-BFCE-4612-A4D5-383B69DC220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098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BF46-3E83-4A8B-965D-20EE63BFD58C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4A93-BFCE-4612-A4D5-383B69DC220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286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BF46-3E83-4A8B-965D-20EE63BFD58C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4A93-BFCE-4612-A4D5-383B69DC220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713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BF46-3E83-4A8B-965D-20EE63BFD58C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4A93-BFCE-4612-A4D5-383B69DC220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49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BF46-3E83-4A8B-965D-20EE63BFD58C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4A93-BFCE-4612-A4D5-383B69DC220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992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BF46-3E83-4A8B-965D-20EE63BFD58C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4A93-BFCE-4612-A4D5-383B69DC220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522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BF46-3E83-4A8B-965D-20EE63BFD58C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4A93-BFCE-4612-A4D5-383B69DC220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790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BF46-3E83-4A8B-965D-20EE63BFD58C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4A93-BFCE-4612-A4D5-383B69DC220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378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BF46-3E83-4A8B-965D-20EE63BFD58C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4A93-BFCE-4612-A4D5-383B69DC220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116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BF46-3E83-4A8B-965D-20EE63BFD58C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4A93-BFCE-4612-A4D5-383B69DC220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052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7BF46-3E83-4A8B-965D-20EE63BFD58C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C4A93-BFCE-4612-A4D5-383B69DC220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113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e 33"/>
          <p:cNvGrpSpPr/>
          <p:nvPr/>
        </p:nvGrpSpPr>
        <p:grpSpPr>
          <a:xfrm>
            <a:off x="8197515" y="5895"/>
            <a:ext cx="3994485" cy="6858000"/>
            <a:chOff x="2746" y="0"/>
            <a:chExt cx="3994485" cy="6858000"/>
          </a:xfrm>
        </p:grpSpPr>
        <p:sp>
          <p:nvSpPr>
            <p:cNvPr id="4" name="Rectangle 3"/>
            <p:cNvSpPr/>
            <p:nvPr/>
          </p:nvSpPr>
          <p:spPr>
            <a:xfrm>
              <a:off x="2746" y="0"/>
              <a:ext cx="3994485" cy="6858000"/>
            </a:xfrm>
            <a:prstGeom prst="rect">
              <a:avLst/>
            </a:prstGeom>
            <a:solidFill>
              <a:srgbClr val="92D050"/>
            </a:solidFill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930" y="2006850"/>
              <a:ext cx="3650569" cy="2179529"/>
            </a:xfrm>
            <a:prstGeom prst="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53876" y="4372874"/>
              <a:ext cx="3892224" cy="132343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effectLst/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ABACUS brings to the market </a:t>
              </a:r>
              <a:r>
                <a:rPr lang="en-US" sz="1600" b="1" i="1" dirty="0" smtClean="0">
                  <a:effectLst/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innovative algae-based ingredients</a:t>
              </a:r>
              <a:r>
                <a:rPr lang="en-US" sz="1600" i="1" dirty="0" smtClean="0">
                  <a:effectLst/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for high-end applications, spanning from algal </a:t>
              </a:r>
              <a:r>
                <a:rPr lang="en-US" sz="1600" b="1" i="1" dirty="0" smtClean="0">
                  <a:effectLst/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terpenes</a:t>
              </a:r>
              <a:r>
                <a:rPr lang="en-US" sz="1600" i="1" dirty="0" smtClean="0">
                  <a:effectLst/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for fragrances to </a:t>
              </a:r>
              <a:r>
                <a:rPr lang="en-US" sz="1600" b="1" i="1" dirty="0" smtClean="0">
                  <a:effectLst/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long-chain </a:t>
              </a:r>
              <a:r>
                <a:rPr lang="en-US" sz="1600" b="1" i="1" dirty="0" err="1" smtClean="0">
                  <a:effectLst/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terpenoids</a:t>
              </a:r>
              <a:r>
                <a:rPr lang="en-US" sz="1600" b="1" i="1" dirty="0" smtClean="0">
                  <a:effectLst/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600" i="1" dirty="0" smtClean="0">
                  <a:effectLst/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</a:t>
              </a:r>
              <a:r>
                <a:rPr lang="en-US" sz="1600" b="1" i="1" dirty="0" smtClean="0">
                  <a:effectLst/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carotenoids</a:t>
              </a:r>
              <a:r>
                <a:rPr lang="en-US" sz="1600" i="1" dirty="0" smtClean="0">
                  <a:effectLst/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) for nutraceuticals and cosmetic actives.</a:t>
              </a:r>
              <a:endParaRPr lang="en-GB" sz="1600" dirty="0"/>
            </a:p>
          </p:txBody>
        </p:sp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8066" y="194397"/>
              <a:ext cx="1930419" cy="1398164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475840" y="1602292"/>
              <a:ext cx="30348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Grant Agreement N°745668</a:t>
              </a:r>
              <a:endParaRPr lang="en-GB" dirty="0"/>
            </a:p>
          </p:txBody>
        </p:sp>
        <p:pic>
          <p:nvPicPr>
            <p:cNvPr id="25" name="Image 24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76" y="5883252"/>
              <a:ext cx="3892223" cy="613801"/>
            </a:xfrm>
            <a:prstGeom prst="rect">
              <a:avLst/>
            </a:prstGeom>
            <a:noFill/>
          </p:spPr>
        </p:pic>
      </p:grpSp>
      <p:grpSp>
        <p:nvGrpSpPr>
          <p:cNvPr id="36" name="Groupe 35"/>
          <p:cNvGrpSpPr/>
          <p:nvPr/>
        </p:nvGrpSpPr>
        <p:grpSpPr>
          <a:xfrm flipV="1">
            <a:off x="4205833" y="12494"/>
            <a:ext cx="3918397" cy="6833831"/>
            <a:chOff x="0" y="24169"/>
            <a:chExt cx="3918397" cy="6833831"/>
          </a:xfrm>
        </p:grpSpPr>
        <p:sp>
          <p:nvSpPr>
            <p:cNvPr id="37" name="Rectangle 36"/>
            <p:cNvSpPr/>
            <p:nvPr/>
          </p:nvSpPr>
          <p:spPr>
            <a:xfrm flipV="1">
              <a:off x="0" y="24169"/>
              <a:ext cx="3918397" cy="6833831"/>
            </a:xfrm>
            <a:prstGeom prst="rect">
              <a:avLst/>
            </a:prstGeom>
            <a:solidFill>
              <a:schemeClr val="accent6"/>
            </a:solidFill>
            <a:ln w="76200">
              <a:solidFill>
                <a:srgbClr val="FF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ZoneTexte 37"/>
            <p:cNvSpPr txBox="1"/>
            <p:nvPr/>
          </p:nvSpPr>
          <p:spPr>
            <a:xfrm flipV="1">
              <a:off x="718767" y="6357380"/>
              <a:ext cx="2403222" cy="36933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rtlCol="0">
              <a:spAutoFit/>
            </a:bodyPr>
            <a:lstStyle/>
            <a:p>
              <a:r>
                <a:rPr lang="fr-FR" b="1" dirty="0" smtClean="0"/>
                <a:t>Main </a:t>
              </a:r>
              <a:r>
                <a:rPr lang="fr-FR" b="1" dirty="0" err="1" smtClean="0"/>
                <a:t>expected</a:t>
              </a:r>
              <a:r>
                <a:rPr lang="fr-FR" b="1" dirty="0" smtClean="0"/>
                <a:t> impacts</a:t>
              </a:r>
              <a:endParaRPr lang="en-GB" b="1" dirty="0"/>
            </a:p>
          </p:txBody>
        </p:sp>
        <p:sp>
          <p:nvSpPr>
            <p:cNvPr id="39" name="ZoneTexte 38"/>
            <p:cNvSpPr txBox="1"/>
            <p:nvPr/>
          </p:nvSpPr>
          <p:spPr>
            <a:xfrm flipV="1">
              <a:off x="66081" y="2848705"/>
              <a:ext cx="3774015" cy="20928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600" dirty="0" smtClean="0"/>
                <a:t>ABACUS </a:t>
              </a:r>
              <a:r>
                <a:rPr lang="en-US" sz="1600" dirty="0"/>
                <a:t>will demonstrate the realization of Terpenes and </a:t>
              </a:r>
              <a:r>
                <a:rPr lang="en-US" sz="1600" dirty="0" err="1"/>
                <a:t>terpenoids</a:t>
              </a:r>
              <a:r>
                <a:rPr lang="en-US" sz="1600" dirty="0"/>
                <a:t> </a:t>
              </a:r>
              <a:r>
                <a:rPr lang="en-US" sz="1600" dirty="0" err="1"/>
                <a:t>biobased</a:t>
              </a:r>
              <a:r>
                <a:rPr lang="en-US" sz="1600" dirty="0"/>
                <a:t> value chain thank to the selection of new algae </a:t>
              </a:r>
              <a:r>
                <a:rPr lang="en-US" sz="1600" dirty="0" smtClean="0"/>
                <a:t>strain, </a:t>
              </a:r>
              <a:r>
                <a:rPr lang="en-US" sz="1600" dirty="0"/>
                <a:t>to the use of new qualification production on biomass production line and to low cost and integrated extraction process step</a:t>
              </a:r>
              <a:r>
                <a:rPr lang="en-US" sz="1600" dirty="0" smtClean="0"/>
                <a:t>.</a:t>
              </a:r>
            </a:p>
            <a:p>
              <a:pPr algn="just"/>
              <a:r>
                <a:rPr lang="en-US" sz="1600" dirty="0" smtClean="0">
                  <a:sym typeface="Wingdings" panose="05000000000000000000" pitchFamily="2" charset="2"/>
                </a:rPr>
                <a:t> </a:t>
              </a:r>
              <a:r>
                <a:rPr lang="en-US" sz="1600" dirty="0"/>
                <a:t>1 new bio-based value chain (</a:t>
              </a:r>
              <a:r>
                <a:rPr lang="en-US" sz="1600" b="1" dirty="0"/>
                <a:t>KPI 2</a:t>
              </a:r>
              <a:r>
                <a:rPr lang="en-US" dirty="0"/>
                <a:t>) </a:t>
              </a:r>
              <a:endParaRPr lang="en-GB" dirty="0"/>
            </a:p>
          </p:txBody>
        </p:sp>
        <p:sp>
          <p:nvSpPr>
            <p:cNvPr id="40" name="Rectangle 39"/>
            <p:cNvSpPr/>
            <p:nvPr/>
          </p:nvSpPr>
          <p:spPr>
            <a:xfrm flipV="1">
              <a:off x="66081" y="1703206"/>
              <a:ext cx="3777954" cy="107721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just"/>
              <a:r>
                <a:rPr lang="en-US" sz="1600" dirty="0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ABACUS aims to license at least 5 new </a:t>
              </a:r>
              <a:r>
                <a:rPr lang="en-US" sz="1600" dirty="0" err="1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biobased</a:t>
              </a:r>
              <a:r>
                <a:rPr lang="en-US" sz="1600" dirty="0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 materials from the ABACUS value chain.</a:t>
              </a:r>
            </a:p>
            <a:p>
              <a:pPr algn="just"/>
              <a:r>
                <a:rPr lang="en-US" sz="1600" dirty="0" smtClean="0">
                  <a:cs typeface="Times New Roman" panose="02020603050405020304" pitchFamily="18" charset="0"/>
                  <a:sym typeface="Wingdings" panose="05000000000000000000" pitchFamily="2" charset="2"/>
                </a:rPr>
                <a:t> </a:t>
              </a:r>
              <a:r>
                <a:rPr lang="en-US" sz="1600" dirty="0" smtClean="0"/>
                <a:t>New </a:t>
              </a:r>
              <a:r>
                <a:rPr lang="en-US" sz="1600" dirty="0" err="1"/>
                <a:t>biobased</a:t>
              </a:r>
              <a:r>
                <a:rPr lang="en-US" sz="1600" dirty="0"/>
                <a:t> materials by 2020 (</a:t>
              </a:r>
              <a:r>
                <a:rPr lang="en-US" sz="1600" b="1" dirty="0"/>
                <a:t>KPI 5</a:t>
              </a:r>
              <a:r>
                <a:rPr lang="en-US" sz="1600" dirty="0"/>
                <a:t>) </a:t>
              </a:r>
              <a:endParaRPr lang="en-GB" sz="1600" dirty="0"/>
            </a:p>
          </p:txBody>
        </p:sp>
        <p:sp>
          <p:nvSpPr>
            <p:cNvPr id="41" name="Rectangle 40"/>
            <p:cNvSpPr/>
            <p:nvPr/>
          </p:nvSpPr>
          <p:spPr>
            <a:xfrm flipV="1">
              <a:off x="42831" y="64925"/>
              <a:ext cx="3840096" cy="15696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just"/>
              <a:r>
                <a:rPr lang="en-US" sz="1600" dirty="0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ABACUS will significantly improve the production of terpenes and </a:t>
              </a:r>
              <a:r>
                <a:rPr lang="en-US" sz="1600" dirty="0" err="1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terpenoids</a:t>
              </a:r>
              <a:r>
                <a:rPr lang="en-US" sz="1600" dirty="0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 thanks to the use of new qualification device equipping PBR systems.</a:t>
              </a:r>
            </a:p>
            <a:p>
              <a:pPr algn="just"/>
              <a:r>
                <a:rPr lang="en-US" sz="1600" dirty="0" smtClean="0">
                  <a:cs typeface="Times New Roman" panose="02020603050405020304" pitchFamily="18" charset="0"/>
                  <a:sym typeface="Wingdings" panose="05000000000000000000" pitchFamily="2" charset="2"/>
                </a:rPr>
                <a:t> </a:t>
              </a:r>
              <a:r>
                <a:rPr lang="en-US" sz="1600" dirty="0" smtClean="0"/>
                <a:t>New consumer </a:t>
              </a:r>
              <a:r>
                <a:rPr lang="en-US" sz="1600" dirty="0"/>
                <a:t>products based on bio-based chemicals &amp;</a:t>
              </a:r>
              <a:r>
                <a:rPr lang="en-US" sz="1600" dirty="0" smtClean="0"/>
                <a:t> </a:t>
              </a:r>
              <a:r>
                <a:rPr lang="en-US" sz="1600" dirty="0"/>
                <a:t>materials by 2020 (</a:t>
              </a:r>
              <a:r>
                <a:rPr lang="en-US" sz="1600" b="1" dirty="0"/>
                <a:t>KPI 6</a:t>
              </a:r>
              <a:r>
                <a:rPr lang="en-US" sz="1600" dirty="0"/>
                <a:t>)</a:t>
              </a:r>
              <a:endParaRPr lang="en-GB" sz="1600" dirty="0"/>
            </a:p>
          </p:txBody>
        </p:sp>
        <p:sp>
          <p:nvSpPr>
            <p:cNvPr id="42" name="ZoneTexte 41"/>
            <p:cNvSpPr txBox="1"/>
            <p:nvPr/>
          </p:nvSpPr>
          <p:spPr>
            <a:xfrm flipV="1">
              <a:off x="81723" y="4980043"/>
              <a:ext cx="3762312" cy="120032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ABACUS will participate to 3 KPIs of the AWP </a:t>
              </a:r>
              <a:r>
                <a:rPr lang="en-US" dirty="0" smtClean="0"/>
                <a:t>of </a:t>
              </a:r>
            </a:p>
            <a:p>
              <a:endParaRPr lang="en-US" dirty="0" smtClean="0"/>
            </a:p>
            <a:p>
              <a:endParaRPr lang="en-GB" dirty="0"/>
            </a:p>
          </p:txBody>
        </p:sp>
        <p:pic>
          <p:nvPicPr>
            <p:cNvPr id="43" name="Image 4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V="1">
              <a:off x="1635712" y="5025270"/>
              <a:ext cx="1265009" cy="745922"/>
            </a:xfrm>
            <a:prstGeom prst="rect">
              <a:avLst/>
            </a:prstGeom>
          </p:spPr>
        </p:pic>
      </p:grpSp>
      <p:sp>
        <p:nvSpPr>
          <p:cNvPr id="44" name="Rectangle 43"/>
          <p:cNvSpPr/>
          <p:nvPr/>
        </p:nvSpPr>
        <p:spPr>
          <a:xfrm>
            <a:off x="-16783" y="17979"/>
            <a:ext cx="4149331" cy="6858000"/>
          </a:xfrm>
          <a:prstGeom prst="rect">
            <a:avLst/>
          </a:prstGeom>
          <a:solidFill>
            <a:schemeClr val="accent6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5" name="Image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-537739" y="1499699"/>
            <a:ext cx="5479711" cy="372894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6" name="ZoneTexte 45"/>
          <p:cNvSpPr txBox="1"/>
          <p:nvPr/>
        </p:nvSpPr>
        <p:spPr>
          <a:xfrm rot="16200000">
            <a:off x="-857847" y="3262312"/>
            <a:ext cx="2051459" cy="369332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fr-FR" dirty="0" smtClean="0"/>
              <a:t>ABACUS ROAD MAP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706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e 36"/>
          <p:cNvGrpSpPr/>
          <p:nvPr/>
        </p:nvGrpSpPr>
        <p:grpSpPr>
          <a:xfrm>
            <a:off x="100074" y="0"/>
            <a:ext cx="3994485" cy="6858001"/>
            <a:chOff x="8279167" y="-26292"/>
            <a:chExt cx="3994485" cy="6858001"/>
          </a:xfrm>
        </p:grpSpPr>
        <p:sp>
          <p:nvSpPr>
            <p:cNvPr id="2" name="Rectangle 1"/>
            <p:cNvSpPr/>
            <p:nvPr/>
          </p:nvSpPr>
          <p:spPr>
            <a:xfrm flipV="1">
              <a:off x="8279167" y="-26292"/>
              <a:ext cx="3994485" cy="6858001"/>
            </a:xfrm>
            <a:prstGeom prst="rect">
              <a:avLst/>
            </a:prstGeom>
            <a:solidFill>
              <a:schemeClr val="accent6"/>
            </a:solidFill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à coins arrondis 30"/>
            <p:cNvSpPr/>
            <p:nvPr/>
          </p:nvSpPr>
          <p:spPr>
            <a:xfrm flipV="1">
              <a:off x="8424594" y="32329"/>
              <a:ext cx="3770651" cy="2175073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 dirty="0" smtClean="0"/>
            </a:p>
            <a:p>
              <a:pPr algn="just"/>
              <a:endParaRPr lang="fr-FR" dirty="0"/>
            </a:p>
            <a:p>
              <a:pPr algn="just"/>
              <a:endParaRPr lang="fr-FR" dirty="0" smtClean="0"/>
            </a:p>
            <a:p>
              <a:pPr algn="just"/>
              <a:r>
                <a:rPr lang="fr-FR" sz="1400" i="1" dirty="0" smtClean="0">
                  <a:solidFill>
                    <a:schemeClr val="tx1"/>
                  </a:solidFill>
                </a:rPr>
                <a:t>ABACUS </a:t>
              </a:r>
              <a:r>
                <a:rPr lang="fr-FR" sz="1400" i="1" dirty="0" err="1" smtClean="0">
                  <a:solidFill>
                    <a:schemeClr val="tx1"/>
                  </a:solidFill>
                </a:rPr>
                <a:t>project</a:t>
              </a:r>
              <a:r>
                <a:rPr lang="fr-FR" sz="1400" i="1" dirty="0" smtClean="0">
                  <a:solidFill>
                    <a:schemeClr val="tx1"/>
                  </a:solidFill>
                </a:rPr>
                <a:t> has </a:t>
              </a:r>
              <a:r>
                <a:rPr lang="fr-FR" sz="1400" i="1" dirty="0" err="1" smtClean="0">
                  <a:solidFill>
                    <a:schemeClr val="tx1"/>
                  </a:solidFill>
                </a:rPr>
                <a:t>received</a:t>
              </a:r>
              <a:r>
                <a:rPr lang="fr-FR" sz="1400" i="1" dirty="0" smtClean="0">
                  <a:solidFill>
                    <a:schemeClr val="tx1"/>
                  </a:solidFill>
                </a:rPr>
                <a:t> </a:t>
              </a:r>
              <a:r>
                <a:rPr lang="fr-FR" sz="1400" i="1" dirty="0" err="1" smtClean="0">
                  <a:solidFill>
                    <a:schemeClr val="tx1"/>
                  </a:solidFill>
                </a:rPr>
                <a:t>funding</a:t>
              </a:r>
              <a:r>
                <a:rPr lang="fr-FR" sz="1400" i="1" dirty="0" smtClean="0">
                  <a:solidFill>
                    <a:schemeClr val="tx1"/>
                  </a:solidFill>
                </a:rPr>
                <a:t> </a:t>
              </a:r>
              <a:r>
                <a:rPr lang="fr-FR" sz="1400" i="1" dirty="0" err="1" smtClean="0">
                  <a:solidFill>
                    <a:schemeClr val="tx1"/>
                  </a:solidFill>
                </a:rPr>
                <a:t>from</a:t>
              </a:r>
              <a:r>
                <a:rPr lang="fr-FR" sz="1400" i="1" dirty="0" smtClean="0">
                  <a:solidFill>
                    <a:schemeClr val="tx1"/>
                  </a:solidFill>
                </a:rPr>
                <a:t> the </a:t>
              </a:r>
              <a:r>
                <a:rPr lang="fr-FR" sz="1400" i="1" dirty="0" err="1" smtClean="0">
                  <a:solidFill>
                    <a:schemeClr val="tx1"/>
                  </a:solidFill>
                </a:rPr>
                <a:t>BioBased</a:t>
              </a:r>
              <a:r>
                <a:rPr lang="fr-FR" sz="1400" i="1" dirty="0" smtClean="0">
                  <a:solidFill>
                    <a:schemeClr val="tx1"/>
                  </a:solidFill>
                </a:rPr>
                <a:t> Industries Joint </a:t>
              </a:r>
              <a:r>
                <a:rPr lang="fr-FR" sz="1400" i="1" dirty="0" err="1" smtClean="0">
                  <a:solidFill>
                    <a:schemeClr val="tx1"/>
                  </a:solidFill>
                </a:rPr>
                <a:t>Undertaking</a:t>
              </a:r>
              <a:r>
                <a:rPr lang="fr-FR" sz="1400" i="1" dirty="0" smtClean="0">
                  <a:solidFill>
                    <a:schemeClr val="tx1"/>
                  </a:solidFill>
                </a:rPr>
                <a:t> </a:t>
              </a:r>
              <a:r>
                <a:rPr lang="fr-FR" sz="1400" i="1" dirty="0" err="1" smtClean="0">
                  <a:solidFill>
                    <a:schemeClr val="tx1"/>
                  </a:solidFill>
                </a:rPr>
                <a:t>under</a:t>
              </a:r>
              <a:r>
                <a:rPr lang="fr-FR" sz="1400" i="1" dirty="0" smtClean="0">
                  <a:solidFill>
                    <a:schemeClr val="tx1"/>
                  </a:solidFill>
                </a:rPr>
                <a:t> the </a:t>
              </a:r>
              <a:r>
                <a:rPr lang="fr-FR" sz="1400" i="1" dirty="0" err="1" smtClean="0">
                  <a:solidFill>
                    <a:schemeClr val="tx1"/>
                  </a:solidFill>
                </a:rPr>
                <a:t>European</a:t>
              </a:r>
              <a:r>
                <a:rPr lang="fr-FR" sz="1400" i="1" dirty="0" smtClean="0">
                  <a:solidFill>
                    <a:schemeClr val="tx1"/>
                  </a:solidFill>
                </a:rPr>
                <a:t> </a:t>
              </a:r>
              <a:r>
                <a:rPr lang="fr-FR" sz="1400" i="1" dirty="0" err="1" smtClean="0">
                  <a:solidFill>
                    <a:schemeClr val="tx1"/>
                  </a:solidFill>
                </a:rPr>
                <a:t>Union’s</a:t>
              </a:r>
              <a:r>
                <a:rPr lang="fr-FR" sz="1400" i="1" dirty="0" smtClean="0">
                  <a:solidFill>
                    <a:schemeClr val="tx1"/>
                  </a:solidFill>
                </a:rPr>
                <a:t> Horizon 2020 </a:t>
              </a:r>
              <a:r>
                <a:rPr lang="fr-FR" sz="1400" i="1" dirty="0" err="1" smtClean="0">
                  <a:solidFill>
                    <a:schemeClr val="tx1"/>
                  </a:solidFill>
                </a:rPr>
                <a:t>research</a:t>
              </a:r>
              <a:r>
                <a:rPr lang="fr-FR" sz="1400" i="1" dirty="0" smtClean="0">
                  <a:solidFill>
                    <a:schemeClr val="tx1"/>
                  </a:solidFill>
                </a:rPr>
                <a:t> and innovation programme </a:t>
              </a:r>
              <a:r>
                <a:rPr lang="fr-FR" sz="1400" i="1" dirty="0" err="1" smtClean="0">
                  <a:solidFill>
                    <a:schemeClr val="tx1"/>
                  </a:solidFill>
                </a:rPr>
                <a:t>under</a:t>
              </a:r>
              <a:r>
                <a:rPr lang="fr-FR" sz="1400" i="1" dirty="0" smtClean="0">
                  <a:solidFill>
                    <a:schemeClr val="tx1"/>
                  </a:solidFill>
                </a:rPr>
                <a:t> </a:t>
              </a:r>
              <a:r>
                <a:rPr lang="fr-FR" sz="1400" i="1" dirty="0" err="1" smtClean="0">
                  <a:solidFill>
                    <a:schemeClr val="tx1"/>
                  </a:solidFill>
                </a:rPr>
                <a:t>grant</a:t>
              </a:r>
              <a:r>
                <a:rPr lang="fr-FR" sz="1400" i="1" dirty="0" smtClean="0">
                  <a:solidFill>
                    <a:schemeClr val="tx1"/>
                  </a:solidFill>
                </a:rPr>
                <a:t> agreement N° 745668.</a:t>
              </a:r>
              <a:endParaRPr lang="en-GB" sz="1400" i="1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à coins arrondis 29"/>
            <p:cNvSpPr/>
            <p:nvPr/>
          </p:nvSpPr>
          <p:spPr>
            <a:xfrm flipV="1">
              <a:off x="8390582" y="2853708"/>
              <a:ext cx="3772250" cy="104486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ZoneTexte 5"/>
            <p:cNvSpPr txBox="1"/>
            <p:nvPr/>
          </p:nvSpPr>
          <p:spPr>
            <a:xfrm flipV="1">
              <a:off x="9071811" y="2229488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14" name="ZoneTexte 13"/>
            <p:cNvSpPr txBox="1"/>
            <p:nvPr/>
          </p:nvSpPr>
          <p:spPr>
            <a:xfrm flipV="1">
              <a:off x="9148646" y="2937421"/>
              <a:ext cx="20392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www.abacus-bbi.eu</a:t>
              </a:r>
              <a:endParaRPr lang="en-GB" dirty="0"/>
            </a:p>
          </p:txBody>
        </p:sp>
        <p:sp>
          <p:nvSpPr>
            <p:cNvPr id="26" name="ZoneTexte 25"/>
            <p:cNvSpPr txBox="1"/>
            <p:nvPr/>
          </p:nvSpPr>
          <p:spPr>
            <a:xfrm flipV="1">
              <a:off x="8668506" y="3402709"/>
              <a:ext cx="32428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For more information about ABACUS</a:t>
              </a:r>
              <a:endParaRPr lang="en-GB" sz="1600" dirty="0"/>
            </a:p>
          </p:txBody>
        </p:sp>
        <p:sp>
          <p:nvSpPr>
            <p:cNvPr id="27" name="ZoneTexte 26"/>
            <p:cNvSpPr txBox="1"/>
            <p:nvPr/>
          </p:nvSpPr>
          <p:spPr>
            <a:xfrm flipV="1">
              <a:off x="8402585" y="1533412"/>
              <a:ext cx="34877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ABACUS </a:t>
              </a:r>
              <a:r>
                <a:rPr lang="fr-FR" sz="1600" dirty="0" err="1" smtClean="0"/>
                <a:t>is</a:t>
              </a:r>
              <a:r>
                <a:rPr lang="fr-FR" sz="1600" dirty="0" smtClean="0"/>
                <a:t> a </a:t>
              </a:r>
              <a:r>
                <a:rPr lang="fr-FR" sz="1600" dirty="0" err="1" smtClean="0"/>
                <a:t>Research</a:t>
              </a:r>
              <a:r>
                <a:rPr lang="fr-FR" sz="1600" dirty="0" smtClean="0"/>
                <a:t> and Innovation </a:t>
              </a:r>
              <a:r>
                <a:rPr lang="fr-FR" sz="1600" dirty="0"/>
                <a:t>A</a:t>
              </a:r>
              <a:r>
                <a:rPr lang="fr-FR" sz="1600" dirty="0" smtClean="0"/>
                <a:t>ction </a:t>
              </a:r>
              <a:r>
                <a:rPr lang="fr-FR" sz="1600" dirty="0" err="1" smtClean="0"/>
                <a:t>project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coordinated</a:t>
              </a:r>
              <a:r>
                <a:rPr lang="fr-FR" sz="1600" dirty="0" smtClean="0"/>
                <a:t> by </a:t>
              </a:r>
              <a:endParaRPr lang="en-GB" sz="1600" dirty="0"/>
            </a:p>
          </p:txBody>
        </p:sp>
        <p:pic>
          <p:nvPicPr>
            <p:cNvPr id="28" name="Image 2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8572255" y="1296261"/>
              <a:ext cx="684287" cy="558211"/>
            </a:xfrm>
            <a:prstGeom prst="rect">
              <a:avLst/>
            </a:prstGeom>
          </p:spPr>
        </p:pic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8328302" y="4114111"/>
              <a:ext cx="3931685" cy="2626952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sp>
        <p:nvSpPr>
          <p:cNvPr id="38" name="Rectangle 37"/>
          <p:cNvSpPr/>
          <p:nvPr/>
        </p:nvSpPr>
        <p:spPr>
          <a:xfrm flipV="1">
            <a:off x="8205165" y="0"/>
            <a:ext cx="4043838" cy="6858000"/>
          </a:xfrm>
          <a:prstGeom prst="rect">
            <a:avLst/>
          </a:prstGeom>
          <a:solidFill>
            <a:srgbClr val="92D05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39" name="ZoneTexte 38"/>
          <p:cNvSpPr txBox="1"/>
          <p:nvPr/>
        </p:nvSpPr>
        <p:spPr>
          <a:xfrm flipV="1">
            <a:off x="8903970" y="6271253"/>
            <a:ext cx="2727606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fr-FR" b="1" dirty="0" smtClean="0"/>
              <a:t>Main challenge of ABACUS</a:t>
            </a:r>
            <a:endParaRPr lang="en-GB" b="1" dirty="0"/>
          </a:p>
        </p:txBody>
      </p:sp>
      <p:sp>
        <p:nvSpPr>
          <p:cNvPr id="40" name="Rectangle 39"/>
          <p:cNvSpPr/>
          <p:nvPr/>
        </p:nvSpPr>
        <p:spPr>
          <a:xfrm flipV="1">
            <a:off x="8277263" y="4391665"/>
            <a:ext cx="3937061" cy="167315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sz="16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ommercialization of high value compounds is the main lever for commercial growth of the existing microalgae industry, and product innovation based on new molecular targets and </a:t>
            </a:r>
            <a:r>
              <a:rPr lang="en-US" sz="1600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biorefinery</a:t>
            </a:r>
            <a:r>
              <a:rPr lang="en-US" sz="16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schemes could open new market areas. </a:t>
            </a:r>
            <a:endParaRPr lang="en-GB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 flipV="1">
            <a:off x="8286543" y="1949261"/>
            <a:ext cx="3934189" cy="230832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The full value chain to generate final goods from algae source is mastered in ABACUS to clarify and strengthen their position on competitive markets. </a:t>
            </a:r>
          </a:p>
          <a:p>
            <a:pPr algn="just"/>
            <a:r>
              <a:rPr lang="en-US" sz="1600" dirty="0" smtClean="0"/>
              <a:t>The ABACUS project confronts these challenges with a strong focus on high value metabolites for high-value markets as lead products in a comprehensive </a:t>
            </a:r>
            <a:r>
              <a:rPr lang="en-US" sz="1600" dirty="0" err="1" smtClean="0"/>
              <a:t>biorefinery</a:t>
            </a:r>
            <a:r>
              <a:rPr lang="en-US" sz="1600" dirty="0" smtClean="0"/>
              <a:t> scheme.</a:t>
            </a:r>
            <a:endParaRPr lang="en-GB" sz="1600" dirty="0" smtClean="0"/>
          </a:p>
        </p:txBody>
      </p:sp>
      <p:sp>
        <p:nvSpPr>
          <p:cNvPr id="42" name="Rectangle 41"/>
          <p:cNvSpPr/>
          <p:nvPr/>
        </p:nvSpPr>
        <p:spPr>
          <a:xfrm flipV="1">
            <a:off x="8292834" y="555911"/>
            <a:ext cx="3905918" cy="1200329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main achievement of ABACUS will be to tackle the biological and bioprocess challenges of oriented algal production for different </a:t>
            </a:r>
            <a:r>
              <a:rPr lang="en-US" b="1" dirty="0" err="1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terpenoids</a:t>
            </a:r>
            <a:endParaRPr lang="en-GB" dirty="0"/>
          </a:p>
        </p:txBody>
      </p:sp>
      <p:sp>
        <p:nvSpPr>
          <p:cNvPr id="44" name="Rectangle 43"/>
          <p:cNvSpPr/>
          <p:nvPr/>
        </p:nvSpPr>
        <p:spPr>
          <a:xfrm flipV="1">
            <a:off x="4149384" y="0"/>
            <a:ext cx="3974497" cy="6858000"/>
          </a:xfrm>
          <a:prstGeom prst="rect">
            <a:avLst/>
          </a:prstGeom>
          <a:solidFill>
            <a:srgbClr val="92D050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5" name="Image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4240000" y="2242846"/>
            <a:ext cx="3658017" cy="3184742"/>
          </a:xfrm>
          <a:prstGeom prst="rect">
            <a:avLst/>
          </a:prstGeom>
        </p:spPr>
      </p:pic>
      <p:sp>
        <p:nvSpPr>
          <p:cNvPr id="46" name="ZoneTexte 45"/>
          <p:cNvSpPr txBox="1"/>
          <p:nvPr/>
        </p:nvSpPr>
        <p:spPr>
          <a:xfrm flipV="1">
            <a:off x="5356424" y="6294271"/>
            <a:ext cx="1532086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fr-FR" b="1" dirty="0" smtClean="0"/>
              <a:t>CONSORTIUM</a:t>
            </a:r>
            <a:endParaRPr lang="en-GB" b="1" dirty="0"/>
          </a:p>
        </p:txBody>
      </p:sp>
      <p:sp>
        <p:nvSpPr>
          <p:cNvPr id="47" name="ZoneTexte 46"/>
          <p:cNvSpPr txBox="1"/>
          <p:nvPr/>
        </p:nvSpPr>
        <p:spPr>
          <a:xfrm flipV="1">
            <a:off x="4210155" y="5599320"/>
            <a:ext cx="3845236" cy="58477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600" i="1" dirty="0"/>
              <a:t>ABACUS gathers 2 large industries, 3 SMEs and 4 RTOs. </a:t>
            </a:r>
            <a:endParaRPr lang="en-GB" sz="1600" dirty="0"/>
          </a:p>
        </p:txBody>
      </p:sp>
      <p:sp>
        <p:nvSpPr>
          <p:cNvPr id="48" name="Rectangle 47"/>
          <p:cNvSpPr/>
          <p:nvPr/>
        </p:nvSpPr>
        <p:spPr>
          <a:xfrm flipV="1">
            <a:off x="4210154" y="1254020"/>
            <a:ext cx="3845236" cy="830997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1600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ABACUS selects and optimizes unique algae strains from 5 large culture collections owned by project’s partners: </a:t>
            </a:r>
            <a:endParaRPr lang="en-GB" sz="1600" dirty="0"/>
          </a:p>
        </p:txBody>
      </p:sp>
      <p:pic>
        <p:nvPicPr>
          <p:cNvPr id="49" name="Image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5392972" y="724489"/>
            <a:ext cx="1222371" cy="462872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4176582" y="716281"/>
            <a:ext cx="1147898" cy="475827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5149294" y="83139"/>
            <a:ext cx="684287" cy="558211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6696627" y="726389"/>
            <a:ext cx="1358762" cy="425746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6056794" y="99413"/>
            <a:ext cx="1553394" cy="548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86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egend xmlns="39a2ce1e-c273-436d-9609-a90674ed361d" xsi:nil="true"/>
    <CenterAndUnitTaxHTField0 xmlns="39a2ce1e-c273-436d-9609-a90674ed361d">
      <Terms xmlns="http://schemas.microsoft.com/office/infopath/2007/PartnerControls"/>
    </CenterAndUnitTaxHTField0>
    <ThematicsTaxHTField0 xmlns="39a2ce1e-c273-436d-9609-a90674ed361d">
      <Terms xmlns="http://schemas.microsoft.com/office/infopath/2007/PartnerControls"/>
    </ThematicsTaxHTField0>
    <Credit xmlns="39a2ce1e-c273-436d-9609-a90674ed361d" xsi:nil="true"/>
    <BackwardLinks xmlns="39a2ce1e-c273-436d-9609-a90674ed361d">0</BackwardLinks>
    <ShootingPlace xmlns="39a2ce1e-c273-436d-9609-a90674ed361d" xsi:nil="true"/>
    <TaxKeywordTaxHTField xmlns="87a8f8fa-1301-46ec-b092-3845822ddce6">
      <Terms xmlns="http://schemas.microsoft.com/office/infopath/2007/PartnerControls"/>
    </TaxKeywordTaxHTField>
    <TaxCatchAll xmlns="87a8f8fa-1301-46ec-b092-3845822ddce6"/>
    <MultimediaAssociatedCommentsAndRights xmlns="39a2ce1e-c273-436d-9609-a90674ed361d" xsi:nil="true"/>
    <ShootingDate xmlns="39a2ce1e-c273-436d-9609-a90674ed361d" xsi:nil="true"/>
    <CEAPriority xmlns="39a2ce1e-c273-436d-9609-a90674ed361d">0</CEAPriority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Images" ma:contentTypeID="0x0101009148F5A04DDD49CBA7127AADA5FB792B00AADE34325A8B49CDA8BB4DB53328F214000B136497CAD54A5B92949194207D036200E658592782A33047951065E794B43D70" ma:contentTypeVersion="1" ma:contentTypeDescription="Upload an image." ma:contentTypeScope="" ma:versionID="32296f9e88978a88c358621503415a51">
  <xsd:schema xmlns:xsd="http://www.w3.org/2001/XMLSchema" xmlns:xs="http://www.w3.org/2001/XMLSchema" xmlns:p="http://schemas.microsoft.com/office/2006/metadata/properties" xmlns:ns1="http://schemas.microsoft.com/sharepoint/v3" xmlns:ns2="39A2CE1E-C273-436D-9609-A90674ED361D" xmlns:ns3="39a2ce1e-c273-436d-9609-a90674ed361d" xmlns:ns4="87a8f8fa-1301-46ec-b092-3845822ddce6" targetNamespace="http://schemas.microsoft.com/office/2006/metadata/properties" ma:root="true" ma:fieldsID="e64d0520fa9918cdf8f77b8dd3404c81" ns1:_="" ns2:_="" ns3:_="" ns4:_="">
    <xsd:import namespace="http://schemas.microsoft.com/sharepoint/v3"/>
    <xsd:import namespace="39A2CE1E-C273-436D-9609-A90674ED361D"/>
    <xsd:import namespace="39a2ce1e-c273-436d-9609-a90674ed361d"/>
    <xsd:import namespace="87a8f8fa-1301-46ec-b092-3845822ddce6"/>
    <xsd:element name="properties">
      <xsd:complexType>
        <xsd:sequence>
          <xsd:element name="documentManagement">
            <xsd:complexType>
              <xsd:all>
                <xsd:element ref="ns3:MultimediaAssociatedCommentsAndRights" minOccurs="0"/>
                <xsd:element ref="ns3:CEAPriority"/>
                <xsd:element ref="ns3:Credit" minOccurs="0"/>
                <xsd:element ref="ns3:ShootingDate" minOccurs="0"/>
                <xsd:element ref="ns3:ShootingPlace" minOccurs="0"/>
                <xsd:element ref="ns3:Legend" minOccurs="0"/>
                <xsd:element ref="ns2:ImageHeight" minOccurs="0"/>
                <xsd:element ref="ns2:ImageWidth" minOccurs="0"/>
                <xsd:element ref="ns3:BackwardLinks" minOccurs="0"/>
                <xsd:element ref="ns2:ThumbnailExists" minOccurs="0"/>
                <xsd:element ref="ns2:PreviewExists" minOccurs="0"/>
                <xsd:element ref="ns3:ThematicsTaxHTField0" minOccurs="0"/>
                <xsd:element ref="ns4:TaxCatchAll" minOccurs="0"/>
                <xsd:element ref="ns4:TaxCatchAllLabel" minOccurs="0"/>
                <xsd:element ref="ns3:CenterAndUnitTaxHTField0" minOccurs="0"/>
                <xsd:element ref="ns4:TaxKeywordTaxHTField" minOccurs="0"/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31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32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33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34" nillable="true" ma:displayName="Item Type" ma:hidden="true" ma:list="Docs" ma:internalName="FSObjType" ma:readOnly="true" ma:showField="FSTyp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A2CE1E-C273-436D-9609-A90674ED361D" elementFormDefault="qualified">
    <xsd:import namespace="http://schemas.microsoft.com/office/2006/documentManagement/types"/>
    <xsd:import namespace="http://schemas.microsoft.com/office/infopath/2007/PartnerControls"/>
    <xsd:element name="ImageHeight" ma:index="11" nillable="true" ma:displayName="Height" ma:internalName="ImageHeight" ma:readOnly="true">
      <xsd:simpleType>
        <xsd:restriction base="dms:Unknown"/>
      </xsd:simpleType>
    </xsd:element>
    <xsd:element name="ImageWidth" ma:index="12" nillable="true" ma:displayName="Width" ma:internalName="ImageWidth" ma:readOnly="true">
      <xsd:simpleType>
        <xsd:restriction base="dms:Unknown"/>
      </xsd:simpleType>
    </xsd:element>
    <xsd:element name="ThumbnailExists" ma:index="16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7" nillable="true" ma:displayName="Preview Exists" ma:default="FALSE" ma:hidden="true" ma:internalName="PreviewExists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a2ce1e-c273-436d-9609-a90674ed361d" elementFormDefault="qualified">
    <xsd:import namespace="http://schemas.microsoft.com/office/2006/documentManagement/types"/>
    <xsd:import namespace="http://schemas.microsoft.com/office/infopath/2007/PartnerControls"/>
    <xsd:element name="MultimediaAssociatedCommentsAndRights" ma:index="5" nillable="true" ma:displayName="Comments and rights" ma:internalName="MultimediaAssociatedCommentsAndRights">
      <xsd:simpleType>
        <xsd:restriction base="dms:Note">
          <xsd:maxLength value="255"/>
        </xsd:restriction>
      </xsd:simpleType>
    </xsd:element>
    <xsd:element name="CEAPriority" ma:index="6" ma:displayName="Priority" ma:decimals="0" ma:default="0" ma:internalName="CEAPriority">
      <xsd:simpleType>
        <xsd:restriction base="dms:Unknown"/>
      </xsd:simpleType>
    </xsd:element>
    <xsd:element name="Credit" ma:index="7" nillable="true" ma:displayName="Credit" ma:internalName="Credit">
      <xsd:simpleType>
        <xsd:restriction base="dms:Text"/>
      </xsd:simpleType>
    </xsd:element>
    <xsd:element name="ShootingDate" ma:index="8" nillable="true" ma:displayName="Shooting date" ma:format="DateTime" ma:LCID="1033" ma:internalName="ShootingDate">
      <xsd:simpleType>
        <xsd:restriction base="dms:DateTime"/>
      </xsd:simpleType>
    </xsd:element>
    <xsd:element name="ShootingPlace" ma:index="9" nillable="true" ma:displayName="Shooting place" ma:internalName="ShootingPlace">
      <xsd:simpleType>
        <xsd:restriction base="dms:Text"/>
      </xsd:simpleType>
    </xsd:element>
    <xsd:element name="Legend" ma:index="10" nillable="true" ma:displayName="Legend" ma:description="The field will be truncated if it is copied in the alternative text field" ma:internalName="Legend">
      <xsd:simpleType>
        <xsd:restriction base="dms:Note">
          <xsd:maxLength value="255"/>
        </xsd:restriction>
      </xsd:simpleType>
    </xsd:element>
    <xsd:element name="BackwardLinks" ma:index="13" nillable="true" ma:displayName="Incoming Links" ma:internalName="BackwardLinks" ma:readOnly="false">
      <xsd:simpleType>
        <xsd:restriction base="dms:Text"/>
      </xsd:simpleType>
    </xsd:element>
    <xsd:element name="ThematicsTaxHTField0" ma:index="21" nillable="true" ma:taxonomy="true" ma:internalName="ThematicsTaxHTField0" ma:taxonomyFieldName="Thematics" ma:displayName="Thematics" ma:fieldId="{c4af68e9-307a-4318-8504-f93285936fc7}" ma:taxonomyMulti="true" ma:sspId="db42cb7a-152b-46e1-84f8-120076572e66" ma:termSetId="3fafbbc7-b866-4fb9-a0cd-1dfcb751f61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25" nillable="true" ma:taxonomy="true" ma:internalName="CenterAndUnitTaxHTField0" ma:taxonomyFieldName="CenterAndUnit" ma:displayName="Center and unit" ma:fieldId="{facf9d3d-8cf6-4fab-8f4b-dfbbe29f3a4b}" ma:taxonomyMulti="true" ma:sspId="db42cb7a-152b-46e1-84f8-120076572e66" ma:termSetId="f6310e85-72cf-461b-8506-fe6490958b49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a8f8fa-1301-46ec-b092-3845822ddce6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description="" ma:hidden="true" ma:list="{0bb75c9e-ba8f-4ec1-bde2-3addad6404c9}" ma:internalName="TaxCatchAll" ma:showField="CatchAllData" ma:web="87a8f8fa-1301-46ec-b092-3845822ddce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3" nillable="true" ma:displayName="Taxonomy Catch All Column1" ma:description="" ma:hidden="true" ma:list="{0bb75c9e-ba8f-4ec1-bde2-3addad6404c9}" ma:internalName="TaxCatchAllLabel" ma:readOnly="true" ma:showField="CatchAllDataLabel" ma:web="87a8f8fa-1301-46ec-b092-3845822ddce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27" nillable="true" ma:taxonomy="true" ma:internalName="TaxKeywordTaxHTField" ma:taxonomyFieldName="TaxKeyword" ma:displayName="Enterprise Keywords" ma:fieldId="{23f27201-bee3-471e-b2e7-b64fd8b7ca38}" ma:taxonomyMulti="true" ma:sspId="db42cb7a-152b-46e1-84f8-120076572e66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4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F200F5E-F53D-48EC-8CB7-FC1C042A7850}"/>
</file>

<file path=customXml/itemProps2.xml><?xml version="1.0" encoding="utf-8"?>
<ds:datastoreItem xmlns:ds="http://schemas.openxmlformats.org/officeDocument/2006/customXml" ds:itemID="{2D80D943-93A3-457A-93D2-62FC8B432A44}"/>
</file>

<file path=customXml/itemProps3.xml><?xml version="1.0" encoding="utf-8"?>
<ds:datastoreItem xmlns:ds="http://schemas.openxmlformats.org/officeDocument/2006/customXml" ds:itemID="{E62B58DD-D715-4F99-A318-3D010D39307E}"/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350</Words>
  <Application>Microsoft Office PowerPoint</Application>
  <PresentationFormat>Grand écran</PresentationFormat>
  <Paragraphs>26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Arial Narrow</vt:lpstr>
      <vt:lpstr>Calibri</vt:lpstr>
      <vt:lpstr>Calibri Light</vt:lpstr>
      <vt:lpstr>Times New Roman</vt:lpstr>
      <vt:lpstr>Wingdings</vt:lpstr>
      <vt:lpstr>Thème Office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MAILLEY Sophie  208631</dc:creator>
  <cp:lastModifiedBy>MAILLEY Sophie  208631</cp:lastModifiedBy>
  <cp:revision>21</cp:revision>
  <cp:lastPrinted>2017-10-06T07:03:39Z</cp:lastPrinted>
  <dcterms:created xsi:type="dcterms:W3CDTF">2017-10-05T18:03:18Z</dcterms:created>
  <dcterms:modified xsi:type="dcterms:W3CDTF">2017-10-06T07:19:11Z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0x0101009148F5A04DDD49CBA7127AADA5FB792B00AADE34325A8B49CDA8BB4DB53328F214000B136497CAD54A5B92949194207D036200E658592782A33047951065E794B43D70</vt:lpwstr>
  </property>
</Properties>
</file>